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0" r:id="rId2"/>
  </p:sldMasterIdLst>
  <p:notesMasterIdLst>
    <p:notesMasterId r:id="rId29"/>
  </p:notesMasterIdLst>
  <p:handoutMasterIdLst>
    <p:handoutMasterId r:id="rId30"/>
  </p:handoutMasterIdLst>
  <p:sldIdLst>
    <p:sldId id="256" r:id="rId3"/>
    <p:sldId id="294" r:id="rId4"/>
    <p:sldId id="259" r:id="rId5"/>
    <p:sldId id="289" r:id="rId6"/>
    <p:sldId id="298" r:id="rId7"/>
    <p:sldId id="290" r:id="rId8"/>
    <p:sldId id="299" r:id="rId9"/>
    <p:sldId id="291" r:id="rId10"/>
    <p:sldId id="292" r:id="rId11"/>
    <p:sldId id="293" r:id="rId12"/>
    <p:sldId id="297" r:id="rId13"/>
    <p:sldId id="302" r:id="rId14"/>
    <p:sldId id="303" r:id="rId15"/>
    <p:sldId id="304" r:id="rId16"/>
    <p:sldId id="266" r:id="rId17"/>
    <p:sldId id="267" r:id="rId18"/>
    <p:sldId id="270" r:id="rId19"/>
    <p:sldId id="275" r:id="rId20"/>
    <p:sldId id="278" r:id="rId21"/>
    <p:sldId id="305" r:id="rId22"/>
    <p:sldId id="300" r:id="rId23"/>
    <p:sldId id="301" r:id="rId24"/>
    <p:sldId id="260" r:id="rId25"/>
    <p:sldId id="261" r:id="rId26"/>
    <p:sldId id="262" r:id="rId27"/>
    <p:sldId id="288" r:id="rId28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2D29"/>
    <a:srgbClr val="F2CC1F"/>
    <a:srgbClr val="5FB732"/>
    <a:srgbClr val="EE7C16"/>
    <a:srgbClr val="3F80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AB3F13-A358-4E27-9864-EDE3A9D0A028}" v="42" dt="2023-10-02T10:42:43.8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48" autoAdjust="0"/>
    <p:restoredTop sz="99825" autoAdjust="0"/>
  </p:normalViewPr>
  <p:slideViewPr>
    <p:cSldViewPr snapToGrid="0" snapToObjects="1">
      <p:cViewPr varScale="1">
        <p:scale>
          <a:sx n="77" d="100"/>
          <a:sy n="77" d="100"/>
        </p:scale>
        <p:origin x="11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35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A59691-4D27-3643-BBB0-7E8E252A6025}" type="datetimeFigureOut">
              <a:rPr lang="nl-NL" smtClean="0"/>
              <a:t>2-1-2024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5E5A8A-C0D5-A143-8124-E2982400315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59913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FEC216-9C90-9D4C-9E9B-A886578AE1AC}" type="datetimeFigureOut">
              <a:rPr lang="nl-NL" smtClean="0"/>
              <a:t>2-1-2024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B7F572-0556-624C-9EBF-F169161FA11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94619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B70A331-368A-CE45-B7CA-7AD996928FC2}" type="datetime1">
              <a:rPr lang="nl-NL" smtClean="0"/>
              <a:t>2-1-2024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CEFEE-D763-B14B-A675-A3395304DC8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0479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8114C7-3B39-D742-8C72-DE5DE2AA3FF2}" type="datetime1">
              <a:rPr lang="nl-NL" smtClean="0"/>
              <a:t>2-1-2024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CEFEE-D763-B14B-A675-A3395304DC8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5744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6EF24F-884C-2142-B190-31001B2BC599}" type="datetime1">
              <a:rPr lang="nl-NL" smtClean="0"/>
              <a:t>2-1-2024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CEFEE-D763-B14B-A675-A3395304DC8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15030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BEDF82-C204-48C9-B07C-5E9E6195BA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2593DE9-A5B8-A88D-7BBA-02A5D14E4C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77B0DAD-A468-FBBB-501B-88D933B21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9744F-70AC-4651-A4E2-9F18B179E4A2}" type="datetimeFigureOut">
              <a:rPr lang="nl-NL" smtClean="0"/>
              <a:t>2-1-2024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492D41F-F840-9B7A-665F-540405891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5993156-6F4D-2169-6B57-F8F619D72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08A99-D734-4325-93B4-29B5B4D03C8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4773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39CC5E-39B9-B820-8755-22F8C217C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991B071-8DBB-E9D7-22A2-5AE2A0FB4A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8774C65-E9A2-7BDE-8EBE-4364F902E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9744F-70AC-4651-A4E2-9F18B179E4A2}" type="datetimeFigureOut">
              <a:rPr lang="nl-NL" smtClean="0"/>
              <a:t>2-1-2024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5A82843-1C89-A2AC-0D62-3D2BCDCF3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EA06B2D-E654-C223-7A88-8E48583B3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08A99-D734-4325-93B4-29B5B4D03C8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12034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E27FE8-F0F7-A116-02BC-A8D1ABBF6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D6410B0-CFB2-8872-57BB-3ADD80CDE2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7F977B9-61C2-FE50-D3A3-3EBED8247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9744F-70AC-4651-A4E2-9F18B179E4A2}" type="datetimeFigureOut">
              <a:rPr lang="nl-NL" smtClean="0"/>
              <a:t>2-1-2024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864BC65-8626-73E5-9E57-FB6E863D3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D572F87-4F47-BDA2-AF56-173F9F288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08A99-D734-4325-93B4-29B5B4D03C8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88314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E04CCB-4692-D86E-314E-C5969A5AE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5221D00-FC00-B4C1-E873-61B975597F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05D7C8E-18AE-BFCF-7E92-C3B0005EC2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BC21AE3-FC5C-35D0-B087-793A22A5B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9744F-70AC-4651-A4E2-9F18B179E4A2}" type="datetimeFigureOut">
              <a:rPr lang="nl-NL" smtClean="0"/>
              <a:t>2-1-2024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2AAE2CC-E635-66C9-F4AB-5EA7D2465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27090F7-D2CE-FB1E-38D3-663FD514E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08A99-D734-4325-93B4-29B5B4D03C8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86262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1EF170-E09B-DC9F-E934-300CF69C5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BDB02E5-5FD8-8979-6D5C-8AA7965359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3CA74CB-BA36-704C-6557-3CDFDAF35D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67056B6-0DD0-821C-5442-48E08C0759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600D01F6-0B41-9314-70AA-9D08718FDC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7F22AC34-C0EF-8701-557F-A43E90EA0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9744F-70AC-4651-A4E2-9F18B179E4A2}" type="datetimeFigureOut">
              <a:rPr lang="nl-NL" smtClean="0"/>
              <a:t>2-1-2024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082B27BA-7FA9-150E-1024-C4681402A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50758AE8-E8A8-D87F-9EF4-C1414E82B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08A99-D734-4325-93B4-29B5B4D03C8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79140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295CA4-CB32-D3A9-AEEE-BE675F3D9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1CBCD6B-E9DD-E0E6-601B-170701CFB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9744F-70AC-4651-A4E2-9F18B179E4A2}" type="datetimeFigureOut">
              <a:rPr lang="nl-NL" smtClean="0"/>
              <a:t>2-1-2024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DA9FA6E-364F-B585-136B-0628B68AA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F301F48-2A92-B722-D618-5F28EE30F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08A99-D734-4325-93B4-29B5B4D03C8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57485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44A88533-A54B-3BCF-5708-F40B37930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9744F-70AC-4651-A4E2-9F18B179E4A2}" type="datetimeFigureOut">
              <a:rPr lang="nl-NL" smtClean="0"/>
              <a:t>2-1-2024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011F744D-319F-9734-4358-52884B8CF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26CC0AA-6899-DD5D-16B7-4DCF7761C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08A99-D734-4325-93B4-29B5B4D03C8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33022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EBFEA2-801E-D9F3-D011-B577E0708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B50EC8C-2F62-DC07-F6B8-2D672826D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8120FEF-007D-A1A7-C408-914ED8D8CA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0AF3E2F-6A3C-8BB3-88C5-3791860C2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9744F-70AC-4651-A4E2-9F18B179E4A2}" type="datetimeFigureOut">
              <a:rPr lang="nl-NL" smtClean="0"/>
              <a:t>2-1-2024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9631A99-4A27-D3B6-04E7-4CD76B925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99626ED-4DAC-669E-0DB5-E7C551D6D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08A99-D734-4325-93B4-29B5B4D03C8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5709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B5F0F2-88A5-C34C-B29C-8A236ED499E9}" type="datetime1">
              <a:rPr lang="nl-NL" smtClean="0"/>
              <a:t>2-1-2024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CEFEE-D763-B14B-A675-A3395304DC8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39997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3BD2A2-8689-FC23-35A8-5AD0D8E74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D138C6C2-0CDA-5975-C42C-03FBD9F3F1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9526854-41DC-C728-8BA0-F5213C1BD1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1435DB6-68A9-7BBB-2488-42BD5FADB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9744F-70AC-4651-A4E2-9F18B179E4A2}" type="datetimeFigureOut">
              <a:rPr lang="nl-NL" smtClean="0"/>
              <a:t>2-1-2024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4A9BDC0-962A-93E6-44D6-2B9470414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AEEAFFD-89C5-54ED-9911-96D19C7E6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08A99-D734-4325-93B4-29B5B4D03C8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89244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A6AEBB-7E1A-5C6B-84E9-D184DA2C9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E0E0E80-FB56-1C98-7C25-7472C773F2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D47ADC3-6E95-87BA-04F4-4E8AC4527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9744F-70AC-4651-A4E2-9F18B179E4A2}" type="datetimeFigureOut">
              <a:rPr lang="nl-NL" smtClean="0"/>
              <a:t>2-1-2024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F6B39BE-291F-8E4C-9CF0-CB38051B3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6234444-762D-DB6B-1A54-AD8F4AA4C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08A99-D734-4325-93B4-29B5B4D03C8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11269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CDE2F518-3DD9-EFC6-6E6E-7427D35B56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52867D89-160A-324B-69F5-C84A998663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BB04592-C29B-AF02-1E21-7D5A6DE2B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9744F-70AC-4651-A4E2-9F18B179E4A2}" type="datetimeFigureOut">
              <a:rPr lang="nl-NL" smtClean="0"/>
              <a:t>2-1-2024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A3271F1-EE2C-283D-9A27-EA392D53F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EF9DB81-AC82-9493-768D-CCFBBD777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08A99-D734-4325-93B4-29B5B4D03C8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4436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290193A-70BE-A54C-BA47-5AEC7F463F58}" type="datetime1">
              <a:rPr lang="nl-NL" smtClean="0"/>
              <a:t>2-1-2024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CEFEE-D763-B14B-A675-A3395304DC8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7668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EFEBEA-A95A-954B-B27D-D517519F36A4}" type="datetime1">
              <a:rPr lang="nl-NL" smtClean="0"/>
              <a:t>2-1-2024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CEFEE-D763-B14B-A675-A3395304DC8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6025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62B731-1A68-8A4A-8C3E-BF91FA769CA5}" type="datetime1">
              <a:rPr lang="nl-NL" smtClean="0"/>
              <a:t>2-1-2024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CEFEE-D763-B14B-A675-A3395304DC8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1737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B056EE7-A707-1D4A-B0B7-D92B7369419E}" type="datetime1">
              <a:rPr lang="nl-NL" smtClean="0"/>
              <a:t>2-1-2024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CEFEE-D763-B14B-A675-A3395304DC8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77937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58F9B6-8247-9048-924E-FF3B4BFA152B}" type="datetime1">
              <a:rPr lang="nl-NL" smtClean="0"/>
              <a:t>2-1-2024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CEFEE-D763-B14B-A675-A3395304DC8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5624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A73594-F8AC-0247-B3B6-3AAED871CA61}" type="datetime1">
              <a:rPr lang="nl-NL" smtClean="0"/>
              <a:t>2-1-2024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CEFEE-D763-B14B-A675-A3395304DC8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0573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498627-DAF9-5044-A4FC-D9FD306D315D}" type="datetime1">
              <a:rPr lang="nl-NL" smtClean="0"/>
              <a:t>2-1-2024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CEFEE-D763-B14B-A675-A3395304DC8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6896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Helvetica Neue"/>
                <a:cs typeface="Helvetica Neue"/>
              </a:defRPr>
            </a:lvl1pPr>
          </a:lstStyle>
          <a:p>
            <a:fld id="{C18CEFEE-D763-B14B-A675-A3395304DC89}" type="slidenum">
              <a:rPr lang="nl-NL" smtClean="0"/>
              <a:pPr/>
              <a:t>‹#›</a:t>
            </a:fld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509000" y="111961"/>
            <a:ext cx="520370" cy="520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26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Helvetica Neue"/>
          <a:ea typeface="+mj-ea"/>
          <a:cs typeface="Helvetica Neue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Wingdings" charset="2"/>
        <a:buChar char="§"/>
        <a:defRPr sz="2000" kern="1200">
          <a:solidFill>
            <a:schemeClr val="tx1"/>
          </a:solidFill>
          <a:latin typeface="Helvetica Neue"/>
          <a:ea typeface="+mn-ea"/>
          <a:cs typeface="Helvetica Neue"/>
        </a:defRPr>
      </a:lvl1pPr>
      <a:lvl2pPr marL="742950" indent="-285750" algn="l" defTabSz="457200" rtl="0" eaLnBrk="1" latinLnBrk="0" hangingPunct="1">
        <a:spcBef>
          <a:spcPct val="20000"/>
        </a:spcBef>
        <a:buFont typeface="Wingdings" charset="2"/>
        <a:buChar char="§"/>
        <a:defRPr sz="1800" kern="1200">
          <a:solidFill>
            <a:schemeClr val="tx1">
              <a:lumMod val="50000"/>
              <a:lumOff val="50000"/>
            </a:schemeClr>
          </a:solidFill>
          <a:latin typeface="Helvetica Neue"/>
          <a:ea typeface="+mn-ea"/>
          <a:cs typeface="Helvetica Neue"/>
        </a:defRPr>
      </a:lvl2pPr>
      <a:lvl3pPr marL="1143000" indent="-228600" algn="l" defTabSz="457200" rtl="0" eaLnBrk="1" latinLnBrk="0" hangingPunct="1">
        <a:spcBef>
          <a:spcPct val="20000"/>
        </a:spcBef>
        <a:buFont typeface="Wingdings" charset="2"/>
        <a:buChar char="§"/>
        <a:defRPr sz="1800" i="1" kern="1200">
          <a:solidFill>
            <a:schemeClr val="tx1">
              <a:lumMod val="50000"/>
              <a:lumOff val="50000"/>
            </a:schemeClr>
          </a:solidFill>
          <a:latin typeface="Helvetica Neue"/>
          <a:ea typeface="+mn-ea"/>
          <a:cs typeface="Helvetica Neue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Helvetica Neue"/>
          <a:ea typeface="+mn-ea"/>
          <a:cs typeface="Helvetica Neue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i="1" kern="1200">
          <a:solidFill>
            <a:schemeClr val="tx1"/>
          </a:solidFill>
          <a:latin typeface="Helvetica Neue"/>
          <a:ea typeface="+mn-ea"/>
          <a:cs typeface="Helvetica Neu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4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704F8176-D4BE-D3B2-58FC-D17515D3C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46BF7F9-EADD-1F79-20D8-7E796D5ED1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936CF6B-7338-6CEA-559B-19EF3FD852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79744F-70AC-4651-A4E2-9F18B179E4A2}" type="datetimeFigureOut">
              <a:rPr lang="nl-NL" smtClean="0"/>
              <a:t>2-1-2024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52769C1-B67E-C063-4DE0-35B41C4C84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4196F61-5BD8-4215-49A3-0B65F5E2A3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08A99-D734-4325-93B4-29B5B4D03C8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922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4007" y="2074110"/>
            <a:ext cx="1903663" cy="1903663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3076474" y="4538579"/>
            <a:ext cx="31187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dirty="0">
                <a:latin typeface="Helvetica Neue"/>
                <a:cs typeface="Helvetica Neue"/>
              </a:rPr>
              <a:t>Hockeyclub </a:t>
            </a:r>
            <a:r>
              <a:rPr lang="nl-NL" dirty="0" err="1">
                <a:latin typeface="Helvetica Neue"/>
                <a:cs typeface="Helvetica Neue"/>
              </a:rPr>
              <a:t>Liempde</a:t>
            </a:r>
            <a:endParaRPr lang="nl-NL" dirty="0">
              <a:latin typeface="Helvetica Neue"/>
              <a:cs typeface="Helvetica Neue"/>
            </a:endParaRPr>
          </a:p>
          <a:p>
            <a:pPr algn="ctr">
              <a:lnSpc>
                <a:spcPct val="150000"/>
              </a:lnSpc>
            </a:pPr>
            <a:r>
              <a:rPr lang="nl-NL" sz="1200" i="1" dirty="0">
                <a:latin typeface="Helvetica Neue"/>
                <a:cs typeface="Helvetica Neue"/>
              </a:rPr>
              <a:t>“De fijnste kleine hockeyclub van Brabant”</a:t>
            </a:r>
          </a:p>
        </p:txBody>
      </p:sp>
      <p:sp>
        <p:nvSpPr>
          <p:cNvPr id="8" name="Rechthoek 7"/>
          <p:cNvSpPr/>
          <p:nvPr/>
        </p:nvSpPr>
        <p:spPr>
          <a:xfrm>
            <a:off x="8462211" y="80211"/>
            <a:ext cx="594894" cy="58152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15679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268D5A5-BE98-8D16-CC0B-1906D246FF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185737"/>
            <a:ext cx="3920566" cy="59331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8471D1A-44D5-14E8-7FC0-40F7FAEE60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0550" y="4514748"/>
            <a:ext cx="4638678" cy="159834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44ED02A-F8FF-EAF6-B2C5-9FAB194ADCA3}"/>
              </a:ext>
            </a:extLst>
          </p:cNvPr>
          <p:cNvSpPr txBox="1"/>
          <p:nvPr/>
        </p:nvSpPr>
        <p:spPr>
          <a:xfrm>
            <a:off x="4546075" y="2385060"/>
            <a:ext cx="44931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err="1"/>
              <a:t>Negatief</a:t>
            </a:r>
            <a:r>
              <a:rPr lang="en-US" u="sng" dirty="0"/>
              <a:t> </a:t>
            </a:r>
            <a:r>
              <a:rPr lang="en-US" u="sng" dirty="0" err="1"/>
              <a:t>resultaat</a:t>
            </a:r>
            <a:r>
              <a:rPr lang="en-US" dirty="0"/>
              <a:t> in 2021-2022 </a:t>
            </a:r>
            <a:r>
              <a:rPr lang="en-US" dirty="0" err="1"/>
              <a:t>en</a:t>
            </a:r>
            <a:r>
              <a:rPr lang="en-US" dirty="0"/>
              <a:t> 2022-2023</a:t>
            </a:r>
          </a:p>
          <a:p>
            <a:r>
              <a:rPr lang="en-US" dirty="0"/>
              <a:t>Met name </a:t>
            </a:r>
            <a:r>
              <a:rPr lang="en-US" dirty="0" err="1"/>
              <a:t>als</a:t>
            </a:r>
            <a:r>
              <a:rPr lang="en-US" dirty="0"/>
              <a:t> </a:t>
            </a:r>
            <a:r>
              <a:rPr lang="en-US" dirty="0" err="1"/>
              <a:t>gevolg</a:t>
            </a:r>
            <a:r>
              <a:rPr lang="en-US" dirty="0"/>
              <a:t> van: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Hoge </a:t>
            </a:r>
            <a:r>
              <a:rPr lang="en-US" dirty="0" err="1"/>
              <a:t>energierekening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Toegenomen</a:t>
            </a:r>
            <a:r>
              <a:rPr lang="en-US" dirty="0"/>
              <a:t> </a:t>
            </a:r>
            <a:r>
              <a:rPr lang="en-US" dirty="0" err="1"/>
              <a:t>onderhoudskosten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409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18BEA4C-23FA-4A83-B77F-D212739F4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CEFEE-D763-B14B-A675-A3395304DC89}" type="slidenum">
              <a:rPr lang="nl-NL" smtClean="0"/>
              <a:t>11</a:t>
            </a:fld>
            <a:endParaRPr lang="nl-NL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1A51D3-F3CE-3149-5DAB-6FC05FB872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9740" y="136525"/>
            <a:ext cx="5410200" cy="661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4404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6B3706C-9B5E-AF4F-6E89-4FFF28D91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CEFEE-D763-B14B-A675-A3395304DC89}" type="slidenum">
              <a:rPr lang="nl-NL" smtClean="0"/>
              <a:t>12</a:t>
            </a:fld>
            <a:endParaRPr lang="nl-NL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CA859C-3E13-ADBF-88F5-9AF320D1CF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0115" y="320675"/>
            <a:ext cx="4286250" cy="6400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7D53831-EA9B-6593-B120-7832BD64027B}"/>
              </a:ext>
            </a:extLst>
          </p:cNvPr>
          <p:cNvSpPr txBox="1"/>
          <p:nvPr/>
        </p:nvSpPr>
        <p:spPr>
          <a:xfrm>
            <a:off x="127635" y="495300"/>
            <a:ext cx="459363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Begroting</a:t>
            </a:r>
            <a:r>
              <a:rPr lang="en-US" b="1" dirty="0"/>
              <a:t> 2023-2024</a:t>
            </a:r>
          </a:p>
          <a:p>
            <a:r>
              <a:rPr lang="en-US" dirty="0" err="1"/>
              <a:t>Inkomsten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uitgaven</a:t>
            </a:r>
            <a:r>
              <a:rPr lang="en-US" dirty="0"/>
              <a:t> in </a:t>
            </a:r>
            <a:r>
              <a:rPr lang="en-US" dirty="0" err="1"/>
              <a:t>balans</a:t>
            </a:r>
            <a:r>
              <a:rPr lang="en-US" dirty="0"/>
              <a:t> </a:t>
            </a:r>
            <a:r>
              <a:rPr lang="en-US" dirty="0" err="1"/>
              <a:t>brengen</a:t>
            </a:r>
            <a:r>
              <a:rPr lang="en-US" dirty="0"/>
              <a:t> door:</a:t>
            </a:r>
          </a:p>
          <a:p>
            <a:pPr marL="285750" indent="-285750">
              <a:buFontTx/>
              <a:buChar char="-"/>
            </a:pPr>
            <a:r>
              <a:rPr lang="en-US" dirty="0" err="1"/>
              <a:t>Verhoging</a:t>
            </a:r>
            <a:r>
              <a:rPr lang="en-US" dirty="0"/>
              <a:t> </a:t>
            </a:r>
            <a:r>
              <a:rPr lang="en-US" dirty="0" err="1"/>
              <a:t>contributie</a:t>
            </a:r>
            <a:r>
              <a:rPr lang="en-US" dirty="0"/>
              <a:t> (ca 10%)</a:t>
            </a:r>
          </a:p>
          <a:p>
            <a:pPr marL="285750" indent="-285750">
              <a:buFontTx/>
              <a:buChar char="-"/>
            </a:pPr>
            <a:r>
              <a:rPr lang="en-US" dirty="0" err="1"/>
              <a:t>Verhogen</a:t>
            </a:r>
            <a:r>
              <a:rPr lang="en-US" dirty="0"/>
              <a:t> </a:t>
            </a:r>
            <a:r>
              <a:rPr lang="en-US" dirty="0" err="1"/>
              <a:t>winstgevendheid</a:t>
            </a:r>
            <a:r>
              <a:rPr lang="en-US" dirty="0"/>
              <a:t> </a:t>
            </a:r>
            <a:r>
              <a:rPr lang="en-US" dirty="0" err="1"/>
              <a:t>kantine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err="1"/>
              <a:t>Toename</a:t>
            </a:r>
            <a:r>
              <a:rPr lang="en-US" dirty="0"/>
              <a:t> </a:t>
            </a:r>
            <a:r>
              <a:rPr lang="en-US" dirty="0" err="1"/>
              <a:t>sponsorbijdrages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err="1"/>
              <a:t>Verlaging</a:t>
            </a:r>
            <a:r>
              <a:rPr lang="en-US" dirty="0"/>
              <a:t> </a:t>
            </a:r>
            <a:r>
              <a:rPr lang="en-US" dirty="0" err="1"/>
              <a:t>energiekosten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err="1"/>
              <a:t>Beperking</a:t>
            </a:r>
            <a:r>
              <a:rPr lang="en-US" dirty="0"/>
              <a:t> </a:t>
            </a:r>
            <a:r>
              <a:rPr lang="en-US" dirty="0" err="1"/>
              <a:t>onderhoudskosten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25110C-0346-B322-D11E-0187BE71E6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075" y="3568700"/>
            <a:ext cx="4286250" cy="31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0339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16788" y="1930971"/>
            <a:ext cx="6136107" cy="3004307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nl-NL" sz="2400" b="1" dirty="0"/>
              <a:t>Aanpassing contributie 2023-2024</a:t>
            </a:r>
          </a:p>
          <a:p>
            <a:pPr marL="0" indent="0" algn="ctr">
              <a:buNone/>
            </a:pPr>
            <a:endParaRPr lang="nl-NL" sz="18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8CEFEE-D763-B14B-A675-A3395304DC89}" type="slidenum">
              <a:rPr kumimoji="0" lang="nl-NL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Helvetica Neue"/>
                <a:ea typeface="+mn-ea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nl-NL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Helvetica Neue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87061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8C628-9E75-2763-6022-06DD12594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Voorstel</a:t>
            </a:r>
            <a:r>
              <a:rPr lang="en-US" dirty="0"/>
              <a:t>: </a:t>
            </a:r>
            <a:r>
              <a:rPr lang="en-US" dirty="0" err="1"/>
              <a:t>contributieverhoging</a:t>
            </a:r>
            <a:r>
              <a:rPr lang="en-US" dirty="0"/>
              <a:t> ca 10%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EB07D4-86A9-8BF0-3FD9-9258FC709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/>
              <a:t>Contributie</a:t>
            </a:r>
            <a:r>
              <a:rPr lang="en-US" dirty="0"/>
              <a:t> is </a:t>
            </a:r>
            <a:r>
              <a:rPr lang="en-US" dirty="0" err="1"/>
              <a:t>voor</a:t>
            </a:r>
            <a:r>
              <a:rPr lang="en-US" dirty="0"/>
              <a:t> het </a:t>
            </a:r>
            <a:r>
              <a:rPr lang="en-US" dirty="0" err="1"/>
              <a:t>laatst</a:t>
            </a:r>
            <a:r>
              <a:rPr lang="en-US" dirty="0"/>
              <a:t> in 2019 </a:t>
            </a:r>
            <a:r>
              <a:rPr lang="en-US" dirty="0" err="1"/>
              <a:t>aangepast</a:t>
            </a:r>
            <a:endParaRPr lang="en-US" dirty="0"/>
          </a:p>
          <a:p>
            <a:r>
              <a:rPr lang="en-US" dirty="0"/>
              <a:t>Met </a:t>
            </a:r>
            <a:r>
              <a:rPr lang="en-US" dirty="0" err="1"/>
              <a:t>een</a:t>
            </a:r>
            <a:r>
              <a:rPr lang="en-US" dirty="0"/>
              <a:t> 10% </a:t>
            </a:r>
            <a:r>
              <a:rPr lang="en-US" dirty="0" err="1"/>
              <a:t>verhoging</a:t>
            </a:r>
            <a:r>
              <a:rPr lang="en-US" dirty="0"/>
              <a:t> is de </a:t>
            </a:r>
            <a:r>
              <a:rPr lang="en-US" dirty="0" err="1"/>
              <a:t>contributie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 HCL </a:t>
            </a:r>
            <a:r>
              <a:rPr lang="en-US" dirty="0" err="1"/>
              <a:t>nog</a:t>
            </a:r>
            <a:r>
              <a:rPr lang="en-US" dirty="0"/>
              <a:t> </a:t>
            </a:r>
            <a:r>
              <a:rPr lang="en-US" dirty="0" err="1"/>
              <a:t>beduidend</a:t>
            </a:r>
            <a:r>
              <a:rPr lang="en-US" dirty="0"/>
              <a:t> lager dan </a:t>
            </a:r>
            <a:r>
              <a:rPr lang="en-US" dirty="0" err="1"/>
              <a:t>bij</a:t>
            </a:r>
            <a:r>
              <a:rPr lang="en-US" dirty="0"/>
              <a:t> </a:t>
            </a:r>
            <a:r>
              <a:rPr lang="en-US" dirty="0" err="1"/>
              <a:t>omliggende</a:t>
            </a:r>
            <a:r>
              <a:rPr lang="en-US" dirty="0"/>
              <a:t> </a:t>
            </a:r>
            <a:r>
              <a:rPr lang="en-US" dirty="0" err="1"/>
              <a:t>verenigingen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362221-3B2D-6A30-CE11-38CA59D5C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CEFEE-D763-B14B-A675-A3395304DC89}" type="slidenum">
              <a:rPr lang="nl-NL" smtClean="0"/>
              <a:t>14</a:t>
            </a:fld>
            <a:endParaRPr lang="nl-NL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6D976A8A-2A54-E339-5AA8-1B8538A972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6280874"/>
              </p:ext>
            </p:extLst>
          </p:nvPr>
        </p:nvGraphicFramePr>
        <p:xfrm>
          <a:off x="320040" y="2701607"/>
          <a:ext cx="8366760" cy="313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3047172843"/>
                    </a:ext>
                  </a:extLst>
                </a:gridCol>
                <a:gridCol w="1363980">
                  <a:extLst>
                    <a:ext uri="{9D8B030D-6E8A-4147-A177-3AD203B41FA5}">
                      <a16:colId xmlns:a16="http://schemas.microsoft.com/office/drawing/2014/main" val="1629688433"/>
                    </a:ext>
                  </a:extLst>
                </a:gridCol>
                <a:gridCol w="1409700">
                  <a:extLst>
                    <a:ext uri="{9D8B030D-6E8A-4147-A177-3AD203B41FA5}">
                      <a16:colId xmlns:a16="http://schemas.microsoft.com/office/drawing/2014/main" val="2823463461"/>
                    </a:ext>
                  </a:extLst>
                </a:gridCol>
                <a:gridCol w="1394460">
                  <a:extLst>
                    <a:ext uri="{9D8B030D-6E8A-4147-A177-3AD203B41FA5}">
                      <a16:colId xmlns:a16="http://schemas.microsoft.com/office/drawing/2014/main" val="38403373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466829203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val="18005659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Type lid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Huidige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contributie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Voorstel</a:t>
                      </a:r>
                      <a:r>
                        <a:rPr lang="en-US" dirty="0"/>
                        <a:t> 2023-2024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Best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Hopbel</a:t>
                      </a:r>
                      <a:endParaRPr lang="en-US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53916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Senior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€ 200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€ 220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€ 260/295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€ 289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€ 280/305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99556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Trainingslid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€ 140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€ 155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€ 150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€ 137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€ 140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87989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Junior 10-18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€ 125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€ 140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€ 202/225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€ 175 - 239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€ 230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78859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Junior 7-9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€ 100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€ 110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€ 145/190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€ 144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€ 135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9257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Funkey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€ 50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€ 60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€ 75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€ 103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€ 95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26044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Ondersteunend</a:t>
                      </a:r>
                      <a:r>
                        <a:rPr lang="en-US" dirty="0"/>
                        <a:t> lid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€ 50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€ 60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73285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24128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16788" y="1930971"/>
            <a:ext cx="6136107" cy="3004307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nl-NL" sz="2400" b="1" dirty="0"/>
              <a:t>Update Technische Commissie</a:t>
            </a:r>
          </a:p>
          <a:p>
            <a:pPr marL="0" indent="0" algn="ctr">
              <a:buNone/>
            </a:pPr>
            <a:endParaRPr lang="nl-NL" sz="18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CEFEE-D763-B14B-A675-A3395304DC89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02608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16788" y="1930971"/>
            <a:ext cx="6136107" cy="3004307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nl-NL" sz="2400" b="1" dirty="0"/>
              <a:t>Update Jeugdcommissie</a:t>
            </a:r>
          </a:p>
          <a:p>
            <a:pPr marL="0" indent="0" algn="ctr">
              <a:buNone/>
            </a:pPr>
            <a:endParaRPr lang="nl-NL" sz="18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CEFEE-D763-B14B-A675-A3395304DC89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46851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16788" y="1930971"/>
            <a:ext cx="6136107" cy="3004307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nl-NL" sz="2400" b="1" dirty="0"/>
              <a:t>Update Kantinecommissie</a:t>
            </a:r>
          </a:p>
          <a:p>
            <a:pPr marL="0" indent="0" algn="ctr">
              <a:buNone/>
            </a:pPr>
            <a:endParaRPr lang="nl-NL" sz="18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CEFEE-D763-B14B-A675-A3395304DC89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40848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16788" y="1930971"/>
            <a:ext cx="6136107" cy="3004307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nl-NL" sz="2400" b="1" dirty="0"/>
              <a:t>Update Sponsorcommissie</a:t>
            </a:r>
          </a:p>
          <a:p>
            <a:pPr marL="0" indent="0" algn="ctr">
              <a:buNone/>
            </a:pPr>
            <a:endParaRPr lang="nl-NL" sz="18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8CEFEE-D763-B14B-A675-A3395304DC89}" type="slidenum">
              <a:rPr kumimoji="0" lang="nl-NL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Helvetica Neue"/>
                <a:ea typeface="+mn-ea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nl-NL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Helvetica Neue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90626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Sponsorcommissie update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99172" y="1254034"/>
            <a:ext cx="7626194" cy="510231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nl-NL" sz="2400" i="1" dirty="0">
              <a:latin typeface="+mn-lt"/>
            </a:endParaRPr>
          </a:p>
          <a:p>
            <a:pPr marL="0" indent="0"/>
            <a:r>
              <a:rPr lang="nl-NL" sz="2200" dirty="0">
                <a:latin typeface="+mj-lt"/>
              </a:rPr>
              <a:t> Wie zijn wij</a:t>
            </a:r>
          </a:p>
          <a:p>
            <a:pPr marL="0" indent="0"/>
            <a:r>
              <a:rPr lang="nl-NL" sz="2200" dirty="0">
                <a:latin typeface="+mj-lt"/>
              </a:rPr>
              <a:t> Brabant Sport</a:t>
            </a:r>
          </a:p>
          <a:p>
            <a:pPr marL="0" indent="0"/>
            <a:r>
              <a:rPr lang="nl-NL" sz="2200" dirty="0">
                <a:latin typeface="+mj-lt"/>
              </a:rPr>
              <a:t> Bordsponsors</a:t>
            </a:r>
          </a:p>
          <a:p>
            <a:pPr marL="0" indent="0"/>
            <a:r>
              <a:rPr lang="nl-NL" sz="2200" dirty="0">
                <a:latin typeface="+mj-lt"/>
              </a:rPr>
              <a:t> Clubvan50</a:t>
            </a:r>
          </a:p>
          <a:p>
            <a:pPr marL="0" indent="0"/>
            <a:r>
              <a:rPr lang="nl-NL" sz="2200" dirty="0">
                <a:latin typeface="+mj-lt"/>
              </a:rPr>
              <a:t> Grote Club Actie</a:t>
            </a:r>
          </a:p>
          <a:p>
            <a:pPr marL="0" indent="0"/>
            <a:r>
              <a:rPr lang="nl-NL" sz="2200" dirty="0">
                <a:latin typeface="+mj-lt"/>
              </a:rPr>
              <a:t> Raboclubsupport</a:t>
            </a:r>
          </a:p>
          <a:p>
            <a:pPr marL="0" indent="0"/>
            <a:r>
              <a:rPr lang="nl-NL" sz="2200" dirty="0">
                <a:latin typeface="+mj-lt"/>
              </a:rPr>
              <a:t> Instagram &amp; Facebook</a:t>
            </a:r>
          </a:p>
          <a:p>
            <a:pPr marL="0" indent="0"/>
            <a:r>
              <a:rPr lang="nl-NL" sz="2200" dirty="0">
                <a:latin typeface="+mj-lt"/>
              </a:rPr>
              <a:t> Vacature</a:t>
            </a:r>
            <a:endParaRPr lang="nl-NL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CEFEE-D763-B14B-A675-A3395304DC89}" type="slidenum">
              <a:rPr lang="nl-NL" smtClean="0"/>
              <a:pPr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3858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36575" indent="-536575">
              <a:buNone/>
            </a:pPr>
            <a:r>
              <a:rPr lang="nl-NL" dirty="0"/>
              <a:t>1)	Opening</a:t>
            </a:r>
          </a:p>
          <a:p>
            <a:pPr marL="536575" indent="-536575">
              <a:buNone/>
            </a:pPr>
            <a:r>
              <a:rPr lang="nl-NL" dirty="0"/>
              <a:t>2)	Notulen vergadering 1 november 2022</a:t>
            </a:r>
          </a:p>
          <a:p>
            <a:pPr marL="536575" indent="-536575">
              <a:buNone/>
            </a:pPr>
            <a:r>
              <a:rPr lang="nl-NL" dirty="0"/>
              <a:t>3)	Korte algemene update vanuit het bestuur – voorstellen nieuwe vrijwilligers</a:t>
            </a:r>
          </a:p>
          <a:p>
            <a:pPr marL="536575" indent="-536575">
              <a:buNone/>
            </a:pPr>
            <a:r>
              <a:rPr lang="nl-NL" dirty="0"/>
              <a:t>4)	Financieel verslag 2022-2023 en begroting 2023-2024</a:t>
            </a:r>
          </a:p>
          <a:p>
            <a:pPr marL="536575" indent="-536575">
              <a:buNone/>
            </a:pPr>
            <a:r>
              <a:rPr lang="nl-NL" dirty="0"/>
              <a:t>5)	Aanpassing contributie 2023-2024</a:t>
            </a:r>
          </a:p>
          <a:p>
            <a:pPr marL="536575" indent="-536575">
              <a:buNone/>
            </a:pPr>
            <a:r>
              <a:rPr lang="nl-NL" dirty="0"/>
              <a:t>6)	Updates van de commissies</a:t>
            </a:r>
          </a:p>
          <a:p>
            <a:pPr marL="536575" indent="-536575">
              <a:buNone/>
            </a:pPr>
            <a:r>
              <a:rPr lang="nl-NL" dirty="0"/>
              <a:t>	a)	Technische commissie</a:t>
            </a:r>
          </a:p>
          <a:p>
            <a:pPr marL="536575" indent="-536575">
              <a:buNone/>
            </a:pPr>
            <a:r>
              <a:rPr lang="nl-NL" dirty="0"/>
              <a:t>	b)	Jeugdcommissie</a:t>
            </a:r>
          </a:p>
          <a:p>
            <a:pPr marL="536575" indent="-536575">
              <a:buNone/>
            </a:pPr>
            <a:r>
              <a:rPr lang="nl-NL" dirty="0"/>
              <a:t>	c)	Kantinecommissie</a:t>
            </a:r>
          </a:p>
          <a:p>
            <a:pPr marL="536575" indent="-536575">
              <a:buNone/>
            </a:pPr>
            <a:r>
              <a:rPr lang="nl-NL" dirty="0"/>
              <a:t>	d)	Sponsorcommissie</a:t>
            </a:r>
          </a:p>
          <a:p>
            <a:pPr marL="536575" indent="-536575">
              <a:buNone/>
            </a:pPr>
            <a:r>
              <a:rPr lang="nl-NL" dirty="0"/>
              <a:t>	e)  Stichting Beheer HCL</a:t>
            </a:r>
          </a:p>
          <a:p>
            <a:pPr marL="536575" indent="-536575">
              <a:buNone/>
            </a:pPr>
            <a:r>
              <a:rPr lang="nl-NL" dirty="0"/>
              <a:t>7)	Rondvraag</a:t>
            </a:r>
          </a:p>
          <a:p>
            <a:pPr marL="536575" indent="-536575">
              <a:buNone/>
            </a:pPr>
            <a:r>
              <a:rPr lang="nl-NL" dirty="0"/>
              <a:t>8)	Sluiting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CEFEE-D763-B14B-A675-A3395304DC89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66889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16788" y="1930971"/>
            <a:ext cx="6136107" cy="3004307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nl-NL" sz="2400" b="1" dirty="0"/>
              <a:t>Update Stichting Beheer HCL</a:t>
            </a:r>
          </a:p>
          <a:p>
            <a:pPr marL="0" indent="0" algn="ctr">
              <a:buNone/>
            </a:pPr>
            <a:endParaRPr lang="nl-NL" sz="18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8CEFEE-D763-B14B-A675-A3395304DC89}" type="slidenum">
              <a:rPr kumimoji="0" lang="nl-NL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Helvetica Neue"/>
                <a:ea typeface="+mn-ea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nl-NL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Helvetica Neue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166621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802A210D-E5F1-73FF-E0D6-C101AC634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Clubhuis &amp; velden </a:t>
            </a:r>
            <a:br>
              <a:rPr lang="nl-NL" b="1" dirty="0"/>
            </a:br>
            <a:r>
              <a:rPr lang="nl-NL" sz="1800" dirty="0"/>
              <a:t>John van Heertum en Huib Simon, Stichting Beheer HCL </a:t>
            </a:r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7CC611F3-D32F-A65A-BA90-05D884F2C9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solidFill>
            <a:schemeClr val="bg1">
              <a:alpha val="5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nl-NL" b="1" dirty="0"/>
              <a:t>Goede stappen gemaakt, o.a.</a:t>
            </a:r>
          </a:p>
          <a:p>
            <a:r>
              <a:rPr lang="nl-NL" dirty="0"/>
              <a:t>Vervanging ketel &amp; douches</a:t>
            </a:r>
          </a:p>
          <a:p>
            <a:r>
              <a:rPr lang="nl-NL" dirty="0"/>
              <a:t>Vervanging plafonds</a:t>
            </a:r>
          </a:p>
          <a:p>
            <a:r>
              <a:rPr lang="nl-NL" dirty="0"/>
              <a:t>LED verlichting, bewegingssensoren, mechanische afzuiging</a:t>
            </a:r>
          </a:p>
          <a:p>
            <a:r>
              <a:rPr lang="nl-NL" dirty="0"/>
              <a:t>Grote schoonmaak</a:t>
            </a:r>
          </a:p>
          <a:p>
            <a:endParaRPr lang="nl-NL" dirty="0"/>
          </a:p>
          <a:p>
            <a:pPr marL="0" indent="0" algn="ctr">
              <a:buNone/>
            </a:pPr>
            <a:r>
              <a:rPr lang="nl-NL" dirty="0"/>
              <a:t>Bedankt hulptroepen! </a:t>
            </a:r>
          </a:p>
        </p:txBody>
      </p:sp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28EEB182-E397-1944-367C-DD3AB5BE8C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solidFill>
            <a:schemeClr val="bg1">
              <a:alpha val="5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nl-NL" b="1" dirty="0"/>
              <a:t>Aandacht komende tijd</a:t>
            </a:r>
          </a:p>
          <a:p>
            <a:r>
              <a:rPr lang="nl-NL" dirty="0"/>
              <a:t>Kwaliteit hoofdveld, onderhoud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b="1" dirty="0">
                <a:solidFill>
                  <a:srgbClr val="FF0000"/>
                </a:solidFill>
              </a:rPr>
              <a:t>Mogelijke investeringen</a:t>
            </a:r>
          </a:p>
          <a:p>
            <a:r>
              <a:rPr lang="nl-NL" dirty="0"/>
              <a:t>Vervangen lichtmasten met LED verlichting – investering voor vereniging</a:t>
            </a:r>
          </a:p>
          <a:p>
            <a:r>
              <a:rPr lang="nl-NL" dirty="0"/>
              <a:t>Mogelijke aanleg miniveld </a:t>
            </a:r>
            <a:r>
              <a:rPr lang="nl-NL" dirty="0" err="1"/>
              <a:t>icm</a:t>
            </a:r>
            <a:r>
              <a:rPr lang="nl-NL" dirty="0"/>
              <a:t> </a:t>
            </a:r>
            <a:r>
              <a:rPr lang="nl-NL" dirty="0" err="1"/>
              <a:t>padelbanen</a:t>
            </a:r>
            <a:r>
              <a:rPr lang="nl-NL" dirty="0"/>
              <a:t> </a:t>
            </a:r>
            <a:r>
              <a:rPr lang="nl-NL" dirty="0" err="1"/>
              <a:t>Peppelieren</a:t>
            </a:r>
            <a:endParaRPr lang="nl-NL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420574C-D157-238D-A3C2-2ABBE30C39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21"/>
          <a:stretch/>
        </p:blipFill>
        <p:spPr bwMode="auto">
          <a:xfrm>
            <a:off x="7515225" y="1072473"/>
            <a:ext cx="1000125" cy="994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1678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802A210D-E5F1-73FF-E0D6-C101AC634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Clubhuis &amp; velden </a:t>
            </a:r>
            <a:br>
              <a:rPr lang="nl-NL" b="1" dirty="0"/>
            </a:br>
            <a:r>
              <a:rPr lang="nl-NL" sz="1800" dirty="0"/>
              <a:t>John van Heertum en Huib Simon, Stichting Beheer HCL 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420574C-D157-238D-A3C2-2ABBE30C39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21"/>
          <a:stretch/>
        </p:blipFill>
        <p:spPr bwMode="auto">
          <a:xfrm>
            <a:off x="7515225" y="1072473"/>
            <a:ext cx="1000125" cy="994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Tijdelijke aanduiding voor inhoud 12" descr="Afbeelding met tegel, overdekt, rood, betegeld&#10;&#10;Automatisch gegenereerde beschrijving">
            <a:extLst>
              <a:ext uri="{FF2B5EF4-FFF2-40B4-BE49-F238E27FC236}">
                <a16:creationId xmlns:a16="http://schemas.microsoft.com/office/drawing/2014/main" id="{B5856E93-F4C8-CB3F-529C-1F9FDB1F5CF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027069" y="1159670"/>
            <a:ext cx="2419349" cy="1814512"/>
          </a:xfrm>
        </p:spPr>
      </p:pic>
      <p:pic>
        <p:nvPicPr>
          <p:cNvPr id="11" name="Tijdelijke aanduiding voor inhoud 10" descr="Afbeelding met muur, overdekt, badkamer, tegel&#10;&#10;Automatisch gegenereerde beschrijving">
            <a:extLst>
              <a:ext uri="{FF2B5EF4-FFF2-40B4-BE49-F238E27FC236}">
                <a16:creationId xmlns:a16="http://schemas.microsoft.com/office/drawing/2014/main" id="{2D9913A9-12E0-FBC5-809A-87C3C9C03F3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751467" y="1516152"/>
            <a:ext cx="5271212" cy="3953408"/>
          </a:xfrm>
        </p:spPr>
      </p:pic>
      <p:pic>
        <p:nvPicPr>
          <p:cNvPr id="15" name="Afbeelding 14" descr="Afbeelding met plafond, overdekt, meubels, tafel&#10;&#10;Automatisch gegenereerde beschrijving">
            <a:extLst>
              <a:ext uri="{FF2B5EF4-FFF2-40B4-BE49-F238E27FC236}">
                <a16:creationId xmlns:a16="http://schemas.microsoft.com/office/drawing/2014/main" id="{8F9DDEF2-EDEA-6926-59A8-9836B8D0E62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8" y="3349150"/>
            <a:ext cx="4094055" cy="3070541"/>
          </a:xfrm>
          <a:prstGeom prst="rect">
            <a:avLst/>
          </a:prstGeom>
        </p:spPr>
      </p:pic>
      <p:pic>
        <p:nvPicPr>
          <p:cNvPr id="17" name="Afbeelding 16" descr="Afbeelding met muur, overdekt, plafond, tegel&#10;&#10;Automatisch gegenereerde beschrijving">
            <a:extLst>
              <a:ext uri="{FF2B5EF4-FFF2-40B4-BE49-F238E27FC236}">
                <a16:creationId xmlns:a16="http://schemas.microsoft.com/office/drawing/2014/main" id="{824F573E-2C05-5912-9A6E-173C2515347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87756"/>
            <a:ext cx="3410370" cy="2557778"/>
          </a:xfrm>
          <a:prstGeom prst="rect">
            <a:avLst/>
          </a:prstGeom>
        </p:spPr>
      </p:pic>
      <p:pic>
        <p:nvPicPr>
          <p:cNvPr id="19" name="Afbeelding 18" descr="Afbeelding met muur, overdekt, grond, vloer&#10;&#10;Automatisch gegenereerde beschrijving">
            <a:extLst>
              <a:ext uri="{FF2B5EF4-FFF2-40B4-BE49-F238E27FC236}">
                <a16:creationId xmlns:a16="http://schemas.microsoft.com/office/drawing/2014/main" id="{2648F407-F94B-6061-C8E9-9B45046DBA4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671526" y="3528277"/>
            <a:ext cx="2825684" cy="211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2815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B00F98-AEA5-BB34-C1BD-E4786B371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Klussenlijst!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CC048D6-4ACC-10EA-690A-6F6F6D72987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E2A4119-C66E-6100-D450-B696D53CA61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 descr="Afbeelding met tekst, papier, boek, document&#10;&#10;Automatisch gegenereerde beschrijving">
            <a:extLst>
              <a:ext uri="{FF2B5EF4-FFF2-40B4-BE49-F238E27FC236}">
                <a16:creationId xmlns:a16="http://schemas.microsoft.com/office/drawing/2014/main" id="{5F5083F2-A1D5-A17B-E8D3-F690D698DB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018121" y="1499711"/>
            <a:ext cx="5139690" cy="3854768"/>
          </a:xfrm>
          <a:prstGeom prst="rect">
            <a:avLst/>
          </a:prstGeom>
        </p:spPr>
      </p:pic>
      <p:pic>
        <p:nvPicPr>
          <p:cNvPr id="6" name="Afbeelding 5" descr="Afbeelding met tekst, handschrift, papier, brief&#10;&#10;Automatisch gegenereerde beschrijving">
            <a:extLst>
              <a:ext uri="{FF2B5EF4-FFF2-40B4-BE49-F238E27FC236}">
                <a16:creationId xmlns:a16="http://schemas.microsoft.com/office/drawing/2014/main" id="{2116D223-3CFB-BA37-9A23-53111C7039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423" y="2676098"/>
            <a:ext cx="4067745" cy="3050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2796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9928E2-AFB5-DE44-BB82-13D52AFDB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LED lichtmasten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5DC2159-0277-47D7-CDAF-5F950BDFB4C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BF32C9F-7238-3219-FE60-5E019245E6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77753" y="2274214"/>
            <a:ext cx="3886200" cy="3263504"/>
          </a:xfrm>
          <a:solidFill>
            <a:schemeClr val="bg1">
              <a:alpha val="58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nl-NL" dirty="0"/>
              <a:t>Investering ~44.000eur bruto</a:t>
            </a:r>
          </a:p>
          <a:p>
            <a:pPr lvl="1"/>
            <a:r>
              <a:rPr lang="nl-NL" dirty="0"/>
              <a:t>Met 30% subsidie ~30.000eur netto</a:t>
            </a:r>
          </a:p>
          <a:p>
            <a:r>
              <a:rPr lang="nl-NL" dirty="0"/>
              <a:t>Besparing energieverbruik 40-50% = 3.000-5.000eur per jaar (afhankelijk van prijs/KWh en verbruik)</a:t>
            </a:r>
          </a:p>
          <a:p>
            <a:r>
              <a:rPr lang="nl-NL" dirty="0"/>
              <a:t>Besparing onderhoud ~450eur/j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BC6F49C-5FA0-4EBE-2FDA-3BCF8EF7EAB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941670"/>
            <a:ext cx="4466273" cy="4048382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0B78913E-EC56-4581-F86F-824886BE610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1480" y="4582002"/>
            <a:ext cx="865845" cy="1206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3884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54448D-2659-4A03-B8D4-3ADAF2BC9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Het open veld voor het clubhuis: </a:t>
            </a:r>
            <a:br>
              <a:rPr lang="nl-NL" b="1" dirty="0"/>
            </a:br>
            <a:r>
              <a:rPr lang="nl-NL" b="1" dirty="0"/>
              <a:t>situatie hockey miniveld en </a:t>
            </a:r>
            <a:r>
              <a:rPr lang="nl-NL" b="1" dirty="0" err="1"/>
              <a:t>padelbanen</a:t>
            </a:r>
            <a:endParaRPr lang="nl-NL" b="1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5C01223-7099-A0F7-B301-D4EA31CB7F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2226469"/>
            <a:ext cx="3529013" cy="3263504"/>
          </a:xfrm>
          <a:solidFill>
            <a:schemeClr val="bg1">
              <a:alpha val="5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nl-NL" dirty="0"/>
              <a:t>Tennisvereniging: 2 extra </a:t>
            </a:r>
            <a:r>
              <a:rPr lang="nl-NL" dirty="0" err="1"/>
              <a:t>padelbanen</a:t>
            </a:r>
            <a:endParaRPr lang="nl-NL" dirty="0"/>
          </a:p>
          <a:p>
            <a:r>
              <a:rPr lang="nl-NL" dirty="0"/>
              <a:t>HCL: miniveld</a:t>
            </a:r>
          </a:p>
          <a:p>
            <a:r>
              <a:rPr lang="nl-NL" dirty="0"/>
              <a:t>Open veld is van gemeente en wordt verhuurd aan HCL</a:t>
            </a:r>
          </a:p>
          <a:p>
            <a:r>
              <a:rPr lang="nl-NL" dirty="0"/>
              <a:t>Overleg sinds juni met tennis, HCL en gemeente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5CDFF4C-FCC5-B736-DE61-41D15E10654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20E3071B-BCB2-3B2C-7C30-7F571612388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72810" y="2118121"/>
            <a:ext cx="4549747" cy="388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7794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16788" y="1930971"/>
            <a:ext cx="6136107" cy="3004307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nl-NL" sz="2400" b="1" dirty="0"/>
              <a:t>Rondvraag</a:t>
            </a:r>
          </a:p>
          <a:p>
            <a:pPr marL="0" indent="0" algn="ctr">
              <a:buNone/>
            </a:pPr>
            <a:endParaRPr lang="nl-NL" sz="18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8CEFEE-D763-B14B-A675-A3395304DC89}" type="slidenum">
              <a:rPr kumimoji="0" lang="nl-NL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Helvetica Neue"/>
                <a:ea typeface="+mn-ea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nl-NL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Helvetica Neue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34561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16788" y="1930971"/>
            <a:ext cx="6136107" cy="30043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sz="2400" b="1" dirty="0"/>
              <a:t>Update bestuur</a:t>
            </a:r>
          </a:p>
          <a:p>
            <a:pPr marL="0" indent="0" algn="ctr">
              <a:buNone/>
            </a:pPr>
            <a:endParaRPr lang="nl-NL" sz="18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CEFEE-D763-B14B-A675-A3395304DC89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5043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Competitie weer van start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41020" y="1254034"/>
            <a:ext cx="7884346" cy="5102316"/>
          </a:xfrm>
        </p:spPr>
        <p:txBody>
          <a:bodyPr>
            <a:noAutofit/>
          </a:bodyPr>
          <a:lstStyle/>
          <a:p>
            <a:pPr marL="0" indent="0"/>
            <a:r>
              <a:rPr lang="nl-NL" sz="2200" dirty="0">
                <a:latin typeface="+mj-lt"/>
              </a:rPr>
              <a:t> De competitie 2023-2024 is goed van start gegaan</a:t>
            </a:r>
          </a:p>
          <a:p>
            <a:pPr marL="0" indent="0"/>
            <a:r>
              <a:rPr lang="nl-NL" sz="2200" dirty="0">
                <a:latin typeface="+mj-lt"/>
              </a:rPr>
              <a:t> Vanuit HCL nemen deel</a:t>
            </a:r>
          </a:p>
          <a:p>
            <a:pPr marL="400050" lvl="1" indent="0"/>
            <a:r>
              <a:rPr lang="nl-NL" sz="2000" dirty="0">
                <a:solidFill>
                  <a:schemeClr val="tx1"/>
                </a:solidFill>
                <a:latin typeface="+mj-lt"/>
              </a:rPr>
              <a:t> 8 (!) senioren teams</a:t>
            </a:r>
          </a:p>
          <a:p>
            <a:pPr marL="400050" lvl="1" indent="0"/>
            <a:r>
              <a:rPr lang="nl-NL" sz="2000" dirty="0">
                <a:solidFill>
                  <a:schemeClr val="tx1"/>
                </a:solidFill>
                <a:latin typeface="+mj-lt"/>
              </a:rPr>
              <a:t> 7 junioren teams</a:t>
            </a:r>
          </a:p>
          <a:p>
            <a:pPr marL="400050" lvl="1" indent="0"/>
            <a:r>
              <a:rPr lang="nl-NL" sz="2000" dirty="0">
                <a:solidFill>
                  <a:schemeClr val="tx1"/>
                </a:solidFill>
                <a:latin typeface="+mj-lt"/>
              </a:rPr>
              <a:t> 2 jongste jeugd teams</a:t>
            </a:r>
          </a:p>
          <a:p>
            <a:pPr marL="400050" lvl="1" indent="0"/>
            <a:endParaRPr lang="nl-NL" sz="2000" dirty="0">
              <a:solidFill>
                <a:schemeClr val="tx1"/>
              </a:solidFill>
              <a:latin typeface="+mj-lt"/>
            </a:endParaRPr>
          </a:p>
          <a:p>
            <a:pPr marL="0" indent="0"/>
            <a:r>
              <a:rPr lang="nl-NL" sz="2200" dirty="0">
                <a:solidFill>
                  <a:schemeClr val="tx1"/>
                </a:solidFill>
                <a:latin typeface="+mj-lt"/>
              </a:rPr>
              <a:t>H1 en D1 spelen dit seizoen bondscompetitie</a:t>
            </a:r>
          </a:p>
          <a:p>
            <a:pPr marL="400050" lvl="1" indent="0"/>
            <a:r>
              <a:rPr lang="nl-NL" sz="2000" dirty="0">
                <a:solidFill>
                  <a:schemeClr val="tx1"/>
                </a:solidFill>
                <a:latin typeface="+mj-lt"/>
              </a:rPr>
              <a:t> H1 heeft ook deelgenomen aan de Silver Cup</a:t>
            </a:r>
          </a:p>
          <a:p>
            <a:pPr marL="0" indent="0"/>
            <a:r>
              <a:rPr lang="nl-NL" sz="2200" dirty="0">
                <a:latin typeface="+mj-lt"/>
              </a:rPr>
              <a:t> Aantal teams bij de jeugd is afgelopen jaren afgenomen</a:t>
            </a:r>
          </a:p>
          <a:p>
            <a:pPr marL="400050" lvl="1" indent="0"/>
            <a:r>
              <a:rPr lang="nl-NL" sz="2000" dirty="0">
                <a:solidFill>
                  <a:schemeClr val="tx1"/>
                </a:solidFill>
                <a:latin typeface="+mj-lt"/>
              </a:rPr>
              <a:t> Geen team in MO12 (MD)! Slechts 1 team in MO18 (MA).</a:t>
            </a:r>
          </a:p>
          <a:p>
            <a:pPr marL="400050" lvl="1" indent="0"/>
            <a:r>
              <a:rPr lang="nl-NL" sz="2000" dirty="0">
                <a:solidFill>
                  <a:schemeClr val="tx1"/>
                </a:solidFill>
                <a:latin typeface="+mj-lt"/>
              </a:rPr>
              <a:t> Slechts 2 jongste jeugd teams (MO10 en MO9)</a:t>
            </a:r>
          </a:p>
          <a:p>
            <a:pPr marL="0" indent="0"/>
            <a:r>
              <a:rPr lang="nl-NL" sz="2200" dirty="0">
                <a:solidFill>
                  <a:schemeClr val="tx1"/>
                </a:solidFill>
                <a:latin typeface="+mn-lt"/>
              </a:rPr>
              <a:t> Al een paar gezellige en goed bezochte zondagen (en vrijdagavonden) gehad in de kantine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CEFEE-D763-B14B-A675-A3395304DC89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3021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HCL – bestuur &amp; commissies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04911" y="1422213"/>
            <a:ext cx="7887629" cy="1255770"/>
          </a:xfrm>
        </p:spPr>
        <p:txBody>
          <a:bodyPr numCol="2">
            <a:noAutofit/>
          </a:bodyPr>
          <a:lstStyle/>
          <a:p>
            <a:pPr marL="0" indent="0"/>
            <a:r>
              <a:rPr lang="nl-NL" sz="1800" dirty="0">
                <a:latin typeface="+mj-lt"/>
              </a:rPr>
              <a:t> </a:t>
            </a:r>
            <a:r>
              <a:rPr lang="nl-NL" sz="1800" dirty="0" err="1">
                <a:latin typeface="+mj-lt"/>
              </a:rPr>
              <a:t>Waylon</a:t>
            </a:r>
            <a:r>
              <a:rPr lang="nl-NL" sz="1800" dirty="0">
                <a:latin typeface="+mj-lt"/>
              </a:rPr>
              <a:t> van Son - voorzitter</a:t>
            </a:r>
          </a:p>
          <a:p>
            <a:pPr marL="0" indent="0"/>
            <a:r>
              <a:rPr lang="nl-NL" sz="1800" dirty="0">
                <a:solidFill>
                  <a:schemeClr val="tx1"/>
                </a:solidFill>
                <a:latin typeface="+mj-lt"/>
              </a:rPr>
              <a:t> Rik de Greef - secretaris</a:t>
            </a:r>
          </a:p>
          <a:p>
            <a:pPr marL="0" indent="0"/>
            <a:r>
              <a:rPr lang="nl-NL" sz="1800" dirty="0">
                <a:solidFill>
                  <a:schemeClr val="tx1"/>
                </a:solidFill>
                <a:latin typeface="+mj-lt"/>
              </a:rPr>
              <a:t> Vacature (Hans Maassen) - penningmeester</a:t>
            </a:r>
          </a:p>
          <a:p>
            <a:pPr marL="0" indent="0"/>
            <a:r>
              <a:rPr lang="nl-NL" sz="1800" dirty="0">
                <a:latin typeface="+mj-lt"/>
              </a:rPr>
              <a:t> Claartje Zijlstra - Sponsorcommissie</a:t>
            </a:r>
          </a:p>
          <a:p>
            <a:pPr marL="0" indent="0"/>
            <a:r>
              <a:rPr lang="nl-NL" sz="1800" dirty="0">
                <a:solidFill>
                  <a:schemeClr val="tx1"/>
                </a:solidFill>
                <a:latin typeface="+mj-lt"/>
              </a:rPr>
              <a:t> Kim van Son – TC/JC</a:t>
            </a:r>
          </a:p>
          <a:p>
            <a:pPr marL="0" indent="0"/>
            <a:r>
              <a:rPr lang="nl-NL" sz="1800" dirty="0">
                <a:latin typeface="+mj-lt"/>
              </a:rPr>
              <a:t> Linda de Bruin - Kantinecommissie</a:t>
            </a:r>
            <a:endParaRPr lang="nl-NL" sz="1800" dirty="0">
              <a:solidFill>
                <a:schemeClr val="tx1"/>
              </a:solidFill>
              <a:latin typeface="+mj-lt"/>
            </a:endParaRPr>
          </a:p>
          <a:p>
            <a:pPr marL="0" indent="0">
              <a:buNone/>
            </a:pPr>
            <a:endParaRPr lang="nl-NL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CEFEE-D763-B14B-A675-A3395304DC89}" type="slidenum">
              <a:rPr lang="nl-NL" smtClean="0"/>
              <a:pPr/>
              <a:t>5</a:t>
            </a:fld>
            <a:endParaRPr lang="nl-NL"/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82C49E69-D8E1-CA15-BE8F-9A6D40701C6C}"/>
              </a:ext>
            </a:extLst>
          </p:cNvPr>
          <p:cNvSpPr txBox="1">
            <a:spLocks/>
          </p:cNvSpPr>
          <p:nvPr/>
        </p:nvSpPr>
        <p:spPr>
          <a:xfrm>
            <a:off x="951571" y="2953514"/>
            <a:ext cx="7887629" cy="3051045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Helvetica Neue"/>
                <a:ea typeface="+mn-ea"/>
                <a:cs typeface="Helvetica Neue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Helvetica Neue"/>
                <a:ea typeface="+mn-ea"/>
                <a:cs typeface="Helvetica Neue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1800" i="1" kern="1200">
                <a:solidFill>
                  <a:schemeClr val="tx1">
                    <a:lumMod val="50000"/>
                    <a:lumOff val="50000"/>
                  </a:schemeClr>
                </a:solidFill>
                <a:latin typeface="Helvetica Neue"/>
                <a:ea typeface="+mn-ea"/>
                <a:cs typeface="Helvetica Neue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Helvetica Neue"/>
                <a:ea typeface="+mn-ea"/>
                <a:cs typeface="Helvetica Neue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i="1" kern="1200">
                <a:solidFill>
                  <a:schemeClr val="tx1"/>
                </a:solidFill>
                <a:latin typeface="Helvetica Neue"/>
                <a:ea typeface="+mn-ea"/>
                <a:cs typeface="Helvetica Neue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nl-NL" sz="1800" dirty="0">
                <a:latin typeface="+mj-lt"/>
              </a:rPr>
              <a:t> Jeugdcommissie</a:t>
            </a:r>
          </a:p>
          <a:p>
            <a:pPr marL="400050" lvl="1" indent="0"/>
            <a:r>
              <a:rPr lang="nl-NL" sz="1600" dirty="0">
                <a:solidFill>
                  <a:schemeClr val="tx1"/>
                </a:solidFill>
                <a:latin typeface="+mj-lt"/>
              </a:rPr>
              <a:t> Kim van Son</a:t>
            </a:r>
          </a:p>
          <a:p>
            <a:pPr marL="400050" lvl="1" indent="0"/>
            <a:r>
              <a:rPr lang="nl-NL" sz="1600" dirty="0">
                <a:solidFill>
                  <a:schemeClr val="tx1"/>
                </a:solidFill>
                <a:latin typeface="+mj-lt"/>
              </a:rPr>
              <a:t> Suzanne </a:t>
            </a:r>
            <a:r>
              <a:rPr lang="nl-NL" sz="1600" dirty="0" err="1">
                <a:solidFill>
                  <a:schemeClr val="tx1"/>
                </a:solidFill>
                <a:latin typeface="+mj-lt"/>
              </a:rPr>
              <a:t>vd</a:t>
            </a:r>
            <a:r>
              <a:rPr lang="nl-NL" sz="1600" dirty="0">
                <a:solidFill>
                  <a:schemeClr val="tx1"/>
                </a:solidFill>
                <a:latin typeface="+mj-lt"/>
              </a:rPr>
              <a:t> Star</a:t>
            </a:r>
          </a:p>
          <a:p>
            <a:pPr marL="400050" lvl="1" indent="0"/>
            <a:r>
              <a:rPr lang="nl-NL" sz="1600" dirty="0">
                <a:solidFill>
                  <a:schemeClr val="tx1"/>
                </a:solidFill>
                <a:latin typeface="+mj-lt"/>
              </a:rPr>
              <a:t> Bertine van Hoorn</a:t>
            </a:r>
          </a:p>
          <a:p>
            <a:pPr marL="400050" lvl="1" indent="0"/>
            <a:r>
              <a:rPr lang="nl-NL" sz="1600" dirty="0">
                <a:solidFill>
                  <a:schemeClr val="tx1"/>
                </a:solidFill>
                <a:latin typeface="+mj-lt"/>
              </a:rPr>
              <a:t> </a:t>
            </a:r>
            <a:r>
              <a:rPr lang="nl-NL" sz="1600" i="1" dirty="0">
                <a:solidFill>
                  <a:schemeClr val="tx1"/>
                </a:solidFill>
                <a:latin typeface="+mj-lt"/>
              </a:rPr>
              <a:t>Moniek Lammers</a:t>
            </a:r>
          </a:p>
          <a:p>
            <a:pPr marL="400050" lvl="1" indent="0"/>
            <a:r>
              <a:rPr lang="nl-NL" sz="1600" i="1" dirty="0">
                <a:solidFill>
                  <a:schemeClr val="tx1"/>
                </a:solidFill>
                <a:latin typeface="+mj-lt"/>
              </a:rPr>
              <a:t> Bas </a:t>
            </a:r>
            <a:r>
              <a:rPr lang="nl-NL" sz="1600" i="1" dirty="0" err="1">
                <a:solidFill>
                  <a:schemeClr val="tx1"/>
                </a:solidFill>
                <a:latin typeface="+mj-lt"/>
              </a:rPr>
              <a:t>Amijs</a:t>
            </a:r>
            <a:endParaRPr lang="nl-NL" sz="1600" i="1" dirty="0">
              <a:solidFill>
                <a:schemeClr val="tx1"/>
              </a:solidFill>
              <a:latin typeface="+mj-lt"/>
            </a:endParaRPr>
          </a:p>
          <a:p>
            <a:pPr marL="0" indent="0"/>
            <a:r>
              <a:rPr lang="nl-NL" sz="1800" dirty="0">
                <a:latin typeface="+mj-lt"/>
              </a:rPr>
              <a:t> Technische commissie</a:t>
            </a:r>
          </a:p>
          <a:p>
            <a:pPr marL="400050" lvl="1" indent="0"/>
            <a:r>
              <a:rPr lang="nl-NL" sz="1600" dirty="0">
                <a:solidFill>
                  <a:schemeClr val="tx1"/>
                </a:solidFill>
                <a:latin typeface="+mj-lt"/>
              </a:rPr>
              <a:t> Justin </a:t>
            </a:r>
            <a:r>
              <a:rPr lang="nl-NL" sz="1600" dirty="0" err="1">
                <a:solidFill>
                  <a:schemeClr val="tx1"/>
                </a:solidFill>
                <a:latin typeface="+mj-lt"/>
              </a:rPr>
              <a:t>vd</a:t>
            </a:r>
            <a:r>
              <a:rPr lang="nl-NL" sz="1600" dirty="0">
                <a:solidFill>
                  <a:schemeClr val="tx1"/>
                </a:solidFill>
                <a:latin typeface="+mj-lt"/>
              </a:rPr>
              <a:t> Eerden</a:t>
            </a:r>
          </a:p>
          <a:p>
            <a:pPr marL="400050" lvl="1" indent="0"/>
            <a:r>
              <a:rPr lang="nl-NL" sz="1600" dirty="0">
                <a:solidFill>
                  <a:schemeClr val="tx1"/>
                </a:solidFill>
                <a:latin typeface="+mj-lt"/>
              </a:rPr>
              <a:t> Kim van Son</a:t>
            </a:r>
          </a:p>
          <a:p>
            <a:pPr marL="0" indent="0"/>
            <a:r>
              <a:rPr lang="nl-NL" sz="1800" dirty="0">
                <a:latin typeface="+mj-lt"/>
              </a:rPr>
              <a:t> Kantinecommissie</a:t>
            </a:r>
          </a:p>
          <a:p>
            <a:pPr marL="400050" lvl="1" indent="0"/>
            <a:r>
              <a:rPr lang="nl-NL" sz="1600" dirty="0">
                <a:solidFill>
                  <a:schemeClr val="tx1"/>
                </a:solidFill>
                <a:latin typeface="+mj-lt"/>
              </a:rPr>
              <a:t> </a:t>
            </a:r>
            <a:r>
              <a:rPr lang="nl-NL" sz="1600" dirty="0" err="1">
                <a:solidFill>
                  <a:schemeClr val="tx1"/>
                </a:solidFill>
                <a:latin typeface="+mj-lt"/>
              </a:rPr>
              <a:t>Waylon</a:t>
            </a:r>
            <a:r>
              <a:rPr lang="nl-NL" sz="1600" dirty="0">
                <a:solidFill>
                  <a:schemeClr val="tx1"/>
                </a:solidFill>
                <a:latin typeface="+mj-lt"/>
              </a:rPr>
              <a:t> van Son</a:t>
            </a:r>
          </a:p>
          <a:p>
            <a:pPr marL="400050" lvl="1" indent="0"/>
            <a:r>
              <a:rPr lang="nl-NL" sz="1600" dirty="0">
                <a:solidFill>
                  <a:schemeClr val="tx1"/>
                </a:solidFill>
                <a:latin typeface="+mj-lt"/>
              </a:rPr>
              <a:t> Linda de Bruin</a:t>
            </a:r>
          </a:p>
          <a:p>
            <a:pPr marL="0" indent="0"/>
            <a:r>
              <a:rPr lang="nl-NL" sz="1800" dirty="0">
                <a:latin typeface="+mj-lt"/>
              </a:rPr>
              <a:t> Sponsorcommissie</a:t>
            </a:r>
          </a:p>
          <a:p>
            <a:pPr marL="400050" lvl="1" indent="0"/>
            <a:r>
              <a:rPr lang="nl-NL" sz="1600" dirty="0">
                <a:solidFill>
                  <a:schemeClr val="tx1"/>
                </a:solidFill>
                <a:latin typeface="+mj-lt"/>
              </a:rPr>
              <a:t> Claartje Zijlstra</a:t>
            </a:r>
          </a:p>
          <a:p>
            <a:pPr marL="400050" lvl="1" indent="0"/>
            <a:r>
              <a:rPr lang="nl-NL" sz="1600" dirty="0">
                <a:solidFill>
                  <a:schemeClr val="tx1"/>
                </a:solidFill>
                <a:latin typeface="+mj-lt"/>
              </a:rPr>
              <a:t> Mirjam </a:t>
            </a:r>
            <a:r>
              <a:rPr lang="nl-NL" sz="1600" dirty="0" err="1">
                <a:solidFill>
                  <a:schemeClr val="tx1"/>
                </a:solidFill>
                <a:latin typeface="+mj-lt"/>
              </a:rPr>
              <a:t>vd</a:t>
            </a:r>
            <a:r>
              <a:rPr lang="nl-NL" sz="1600" dirty="0">
                <a:solidFill>
                  <a:schemeClr val="tx1"/>
                </a:solidFill>
                <a:latin typeface="+mj-lt"/>
              </a:rPr>
              <a:t> Giessen</a:t>
            </a:r>
          </a:p>
          <a:p>
            <a:pPr marL="400050" lvl="1" indent="0"/>
            <a:r>
              <a:rPr lang="nl-NL" sz="1600" dirty="0">
                <a:solidFill>
                  <a:schemeClr val="tx1"/>
                </a:solidFill>
                <a:latin typeface="+mj-lt"/>
              </a:rPr>
              <a:t> Anke van Dun</a:t>
            </a:r>
          </a:p>
          <a:p>
            <a:pPr marL="0" indent="0">
              <a:buFont typeface="Wingdings" charset="2"/>
              <a:buNone/>
            </a:pPr>
            <a:endParaRPr lang="nl-NL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54317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HCL – commissies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CEFEE-D763-B14B-A675-A3395304DC89}" type="slidenum">
              <a:rPr lang="nl-NL" smtClean="0"/>
              <a:pPr/>
              <a:t>6</a:t>
            </a:fld>
            <a:endParaRPr lang="nl-NL"/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9DB10692-001B-4556-8610-0FDEC41C0F9C}"/>
              </a:ext>
            </a:extLst>
          </p:cNvPr>
          <p:cNvSpPr txBox="1">
            <a:spLocks/>
          </p:cNvSpPr>
          <p:nvPr/>
        </p:nvSpPr>
        <p:spPr>
          <a:xfrm>
            <a:off x="328599" y="1445516"/>
            <a:ext cx="9314164" cy="4223738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Helvetica Neue"/>
                <a:ea typeface="+mn-ea"/>
                <a:cs typeface="Helvetica Neue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Helvetica Neue"/>
                <a:ea typeface="+mn-ea"/>
                <a:cs typeface="Helvetica Neue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1800" i="1" kern="1200">
                <a:solidFill>
                  <a:schemeClr val="tx1">
                    <a:lumMod val="50000"/>
                    <a:lumOff val="50000"/>
                  </a:schemeClr>
                </a:solidFill>
                <a:latin typeface="Helvetica Neue"/>
                <a:ea typeface="+mn-ea"/>
                <a:cs typeface="Helvetica Neue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Helvetica Neue"/>
                <a:ea typeface="+mn-ea"/>
                <a:cs typeface="Helvetica Neue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i="1" kern="1200">
                <a:solidFill>
                  <a:schemeClr val="tx1"/>
                </a:solidFill>
                <a:latin typeface="Helvetica Neue"/>
                <a:ea typeface="+mn-ea"/>
                <a:cs typeface="Helvetica Neue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nl-NL" sz="2200" dirty="0">
                <a:latin typeface="+mj-lt"/>
              </a:rPr>
              <a:t> Stichting/accommodatiecommissie</a:t>
            </a:r>
          </a:p>
          <a:p>
            <a:pPr marL="400050" lvl="1" indent="0"/>
            <a:r>
              <a:rPr lang="nl-NL" sz="2000" dirty="0">
                <a:solidFill>
                  <a:schemeClr val="tx1"/>
                </a:solidFill>
                <a:latin typeface="+mj-lt"/>
              </a:rPr>
              <a:t> Huib Simon </a:t>
            </a:r>
          </a:p>
          <a:p>
            <a:pPr marL="400050" lvl="1" indent="0"/>
            <a:r>
              <a:rPr lang="nl-NL" sz="2000" dirty="0">
                <a:solidFill>
                  <a:schemeClr val="tx1"/>
                </a:solidFill>
                <a:latin typeface="+mj-lt"/>
              </a:rPr>
              <a:t> John van </a:t>
            </a:r>
            <a:r>
              <a:rPr lang="nl-NL" sz="2000" dirty="0" err="1">
                <a:solidFill>
                  <a:schemeClr val="tx1"/>
                </a:solidFill>
                <a:latin typeface="+mj-lt"/>
              </a:rPr>
              <a:t>Heertum</a:t>
            </a:r>
            <a:endParaRPr lang="nl-NL" sz="2000" dirty="0">
              <a:solidFill>
                <a:schemeClr val="tx1"/>
              </a:solidFill>
              <a:latin typeface="+mj-lt"/>
            </a:endParaRPr>
          </a:p>
          <a:p>
            <a:pPr marL="0" indent="0"/>
            <a:r>
              <a:rPr lang="nl-NL" sz="2200" dirty="0">
                <a:latin typeface="+mj-lt"/>
              </a:rPr>
              <a:t> Wedstrijdsecretariaat</a:t>
            </a:r>
          </a:p>
          <a:p>
            <a:pPr marL="400050" lvl="1" indent="0"/>
            <a:r>
              <a:rPr lang="nl-NL" sz="2000" dirty="0">
                <a:solidFill>
                  <a:schemeClr val="tx1"/>
                </a:solidFill>
                <a:latin typeface="+mj-lt"/>
              </a:rPr>
              <a:t> Jurgen van Haaren</a:t>
            </a:r>
          </a:p>
          <a:p>
            <a:pPr marL="400050" lvl="1" indent="0"/>
            <a:r>
              <a:rPr lang="nl-NL" sz="2000" dirty="0">
                <a:solidFill>
                  <a:schemeClr val="tx1"/>
                </a:solidFill>
                <a:latin typeface="+mj-lt"/>
              </a:rPr>
              <a:t> Renate Hensen</a:t>
            </a:r>
          </a:p>
          <a:p>
            <a:pPr marL="0" indent="0"/>
            <a:r>
              <a:rPr lang="nl-NL" sz="2200" dirty="0">
                <a:latin typeface="+mj-lt"/>
              </a:rPr>
              <a:t> Ledenadministratie</a:t>
            </a:r>
          </a:p>
          <a:p>
            <a:pPr marL="400050" lvl="1" indent="0"/>
            <a:r>
              <a:rPr lang="nl-NL" sz="2000" dirty="0">
                <a:solidFill>
                  <a:schemeClr val="tx1"/>
                </a:solidFill>
                <a:latin typeface="+mj-lt"/>
              </a:rPr>
              <a:t> Michel Custers</a:t>
            </a:r>
          </a:p>
          <a:p>
            <a:pPr marL="0" indent="0"/>
            <a:r>
              <a:rPr lang="nl-NL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nl-NL" sz="2200" dirty="0" err="1">
                <a:latin typeface="+mj-lt"/>
              </a:rPr>
              <a:t>Social</a:t>
            </a:r>
            <a:r>
              <a:rPr lang="nl-NL" sz="2200" dirty="0">
                <a:latin typeface="+mj-lt"/>
              </a:rPr>
              <a:t> media (Facebook/Instagram)</a:t>
            </a:r>
          </a:p>
          <a:p>
            <a:pPr marL="400050" lvl="1" indent="0"/>
            <a:r>
              <a:rPr lang="nl-NL" sz="2000" dirty="0">
                <a:solidFill>
                  <a:schemeClr val="tx1"/>
                </a:solidFill>
                <a:latin typeface="+mj-lt"/>
              </a:rPr>
              <a:t> Kim van Boven</a:t>
            </a:r>
          </a:p>
          <a:p>
            <a:pPr marL="0" indent="0"/>
            <a:r>
              <a:rPr lang="nl-NL" sz="2200" dirty="0">
                <a:latin typeface="+mj-lt"/>
              </a:rPr>
              <a:t> Scheidsrechtercommissie</a:t>
            </a:r>
          </a:p>
          <a:p>
            <a:pPr marL="400050" lvl="1" indent="0"/>
            <a:r>
              <a:rPr lang="nl-NL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nl-NL" sz="2000" dirty="0" err="1">
                <a:solidFill>
                  <a:schemeClr val="tx1"/>
                </a:solidFill>
                <a:latin typeface="+mj-lt"/>
              </a:rPr>
              <a:t>Waylon</a:t>
            </a:r>
            <a:r>
              <a:rPr lang="nl-NL" sz="2000" dirty="0">
                <a:solidFill>
                  <a:schemeClr val="tx1"/>
                </a:solidFill>
                <a:latin typeface="+mj-lt"/>
              </a:rPr>
              <a:t> van Son</a:t>
            </a:r>
          </a:p>
          <a:p>
            <a:pPr marL="0" indent="0"/>
            <a:r>
              <a:rPr lang="nl-NL" sz="2200" dirty="0">
                <a:latin typeface="+mj-lt"/>
              </a:rPr>
              <a:t> Materialencommissie</a:t>
            </a:r>
          </a:p>
          <a:p>
            <a:pPr marL="400050" lvl="1" indent="0"/>
            <a:r>
              <a:rPr lang="nl-NL" sz="2000" dirty="0">
                <a:solidFill>
                  <a:schemeClr val="tx1"/>
                </a:solidFill>
                <a:latin typeface="+mj-lt"/>
              </a:rPr>
              <a:t> Luc </a:t>
            </a:r>
            <a:r>
              <a:rPr lang="nl-NL" sz="2000" dirty="0" err="1">
                <a:solidFill>
                  <a:schemeClr val="tx1"/>
                </a:solidFill>
                <a:latin typeface="+mj-lt"/>
              </a:rPr>
              <a:t>Spanjers</a:t>
            </a:r>
            <a:endParaRPr lang="nl-NL" sz="2000" dirty="0">
              <a:solidFill>
                <a:schemeClr val="tx1"/>
              </a:solidFill>
              <a:latin typeface="+mj-lt"/>
            </a:endParaRPr>
          </a:p>
          <a:p>
            <a:pPr marL="0" indent="0"/>
            <a:r>
              <a:rPr lang="nl-NL" sz="2200" dirty="0">
                <a:latin typeface="+mj-lt"/>
              </a:rPr>
              <a:t> Zaalcommissie</a:t>
            </a:r>
          </a:p>
          <a:p>
            <a:pPr marL="400050" lvl="1" indent="0"/>
            <a:r>
              <a:rPr lang="nl-NL" sz="2000" dirty="0">
                <a:solidFill>
                  <a:schemeClr val="tx1"/>
                </a:solidFill>
                <a:latin typeface="+mj-lt"/>
              </a:rPr>
              <a:t> Justin </a:t>
            </a:r>
            <a:r>
              <a:rPr lang="nl-NL" sz="2000" dirty="0" err="1">
                <a:solidFill>
                  <a:schemeClr val="tx1"/>
                </a:solidFill>
                <a:latin typeface="+mj-lt"/>
              </a:rPr>
              <a:t>vd</a:t>
            </a:r>
            <a:r>
              <a:rPr lang="nl-NL" sz="2000" dirty="0">
                <a:solidFill>
                  <a:schemeClr val="tx1"/>
                </a:solidFill>
                <a:latin typeface="+mj-lt"/>
              </a:rPr>
              <a:t> Eerden</a:t>
            </a:r>
          </a:p>
          <a:p>
            <a:pPr marL="400050" lvl="1" indent="0"/>
            <a:r>
              <a:rPr lang="nl-NL" sz="2000" dirty="0">
                <a:solidFill>
                  <a:schemeClr val="tx1"/>
                </a:solidFill>
                <a:latin typeface="+mj-lt"/>
              </a:rPr>
              <a:t> Rik de Greef</a:t>
            </a:r>
          </a:p>
        </p:txBody>
      </p:sp>
    </p:spTree>
    <p:extLst>
      <p:ext uri="{BB962C8B-B14F-4D97-AF65-F5344CB8AC3E}">
        <p14:creationId xmlns:p14="http://schemas.microsoft.com/office/powerpoint/2010/main" val="3492624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HCL – klusploeg!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CEFEE-D763-B14B-A675-A3395304DC89}" type="slidenum">
              <a:rPr lang="nl-NL" smtClean="0"/>
              <a:pPr/>
              <a:t>7</a:t>
            </a:fld>
            <a:endParaRPr lang="nl-NL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FB0AE11-82D5-3FC5-492E-39042C3295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3440" y="1417638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John van </a:t>
            </a:r>
            <a:r>
              <a:rPr lang="en-US" dirty="0" err="1"/>
              <a:t>Heertum</a:t>
            </a:r>
            <a:endParaRPr lang="en-US" dirty="0"/>
          </a:p>
          <a:p>
            <a:r>
              <a:rPr lang="en-US" dirty="0" err="1"/>
              <a:t>Claartje</a:t>
            </a:r>
            <a:r>
              <a:rPr lang="en-US" dirty="0"/>
              <a:t> </a:t>
            </a:r>
            <a:r>
              <a:rPr lang="en-US" dirty="0" err="1"/>
              <a:t>Zijlstra-Didde</a:t>
            </a:r>
            <a:endParaRPr lang="en-US" dirty="0"/>
          </a:p>
          <a:p>
            <a:r>
              <a:rPr lang="en-US" dirty="0"/>
              <a:t>Winfried de Groot</a:t>
            </a:r>
          </a:p>
          <a:p>
            <a:r>
              <a:rPr lang="en-US" dirty="0"/>
              <a:t>Bram </a:t>
            </a:r>
            <a:r>
              <a:rPr lang="en-US" dirty="0" err="1"/>
              <a:t>Henssen</a:t>
            </a:r>
            <a:endParaRPr lang="en-US" dirty="0"/>
          </a:p>
          <a:p>
            <a:r>
              <a:rPr lang="en-US" dirty="0"/>
              <a:t>Renate </a:t>
            </a:r>
            <a:r>
              <a:rPr lang="en-US" dirty="0" err="1"/>
              <a:t>Henssen</a:t>
            </a:r>
            <a:endParaRPr lang="en-US" dirty="0"/>
          </a:p>
          <a:p>
            <a:r>
              <a:rPr lang="en-US" dirty="0"/>
              <a:t>Dianne Sanders</a:t>
            </a:r>
          </a:p>
          <a:p>
            <a:r>
              <a:rPr lang="en-US" dirty="0"/>
              <a:t>Pieter Spijkers</a:t>
            </a:r>
          </a:p>
          <a:p>
            <a:r>
              <a:rPr lang="en-US" dirty="0"/>
              <a:t>Ellen van Geffen</a:t>
            </a:r>
          </a:p>
          <a:p>
            <a:r>
              <a:rPr lang="en-US" dirty="0" err="1"/>
              <a:t>Tonny</a:t>
            </a:r>
            <a:r>
              <a:rPr lang="en-US" dirty="0"/>
              <a:t> van Geffen</a:t>
            </a:r>
          </a:p>
          <a:p>
            <a:r>
              <a:rPr lang="en-US" dirty="0"/>
              <a:t>Esther </a:t>
            </a:r>
            <a:r>
              <a:rPr lang="en-US" dirty="0" err="1"/>
              <a:t>Rijken</a:t>
            </a:r>
            <a:endParaRPr lang="en-US" dirty="0"/>
          </a:p>
          <a:p>
            <a:r>
              <a:rPr lang="en-US" dirty="0"/>
              <a:t>Jurgen Verhoeven</a:t>
            </a:r>
          </a:p>
          <a:p>
            <a:r>
              <a:rPr lang="en-US" dirty="0"/>
              <a:t>Robby van Houtum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080B6EC-7DEE-5787-EF47-0270688C2F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120" y="1165860"/>
            <a:ext cx="48768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4439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16788" y="1930971"/>
            <a:ext cx="6136107" cy="3004307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nl-NL" sz="2400" b="1" dirty="0"/>
              <a:t>Financieel verslag 2022-2023</a:t>
            </a:r>
          </a:p>
          <a:p>
            <a:pPr marL="0" indent="0" algn="ctr">
              <a:buNone/>
            </a:pPr>
            <a:endParaRPr lang="nl-NL" sz="18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8CEFEE-D763-B14B-A675-A3395304DC89}" type="slidenum">
              <a:rPr kumimoji="0" lang="nl-NL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Helvetica Neue"/>
                <a:ea typeface="+mn-ea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nl-NL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Helvetica Neue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441928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A3E3EFF-6033-E79C-A91D-7506253165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75" y="1947862"/>
            <a:ext cx="4286250" cy="296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051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1581</TotalTime>
  <Words>754</Words>
  <Application>Microsoft Office PowerPoint</Application>
  <PresentationFormat>On-screen Show (4:3)</PresentationFormat>
  <Paragraphs>199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Helvetica Neue</vt:lpstr>
      <vt:lpstr>Wingdings</vt:lpstr>
      <vt:lpstr>Office-thema</vt:lpstr>
      <vt:lpstr>Kantoorthema</vt:lpstr>
      <vt:lpstr>PowerPoint Presentation</vt:lpstr>
      <vt:lpstr>Agenda</vt:lpstr>
      <vt:lpstr>PowerPoint Presentation</vt:lpstr>
      <vt:lpstr>Competitie weer van start</vt:lpstr>
      <vt:lpstr>HCL – bestuur &amp; commissies</vt:lpstr>
      <vt:lpstr>HCL – commissies</vt:lpstr>
      <vt:lpstr>HCL – klusploeg!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Voorstel: contributieverhoging ca 10%</vt:lpstr>
      <vt:lpstr>PowerPoint Presentation</vt:lpstr>
      <vt:lpstr>PowerPoint Presentation</vt:lpstr>
      <vt:lpstr>PowerPoint Presentation</vt:lpstr>
      <vt:lpstr>PowerPoint Presentation</vt:lpstr>
      <vt:lpstr>Sponsorcommissie update</vt:lpstr>
      <vt:lpstr>PowerPoint Presentation</vt:lpstr>
      <vt:lpstr>Clubhuis &amp; velden  John van Heertum en Huib Simon, Stichting Beheer HCL </vt:lpstr>
      <vt:lpstr>Clubhuis &amp; velden  John van Heertum en Huib Simon, Stichting Beheer HCL </vt:lpstr>
      <vt:lpstr>Klussenlijst!</vt:lpstr>
      <vt:lpstr>LED lichtmasten</vt:lpstr>
      <vt:lpstr>Het open veld voor het clubhuis:  situatie hockey miniveld en padelbanen</vt:lpstr>
      <vt:lpstr>PowerPoint Presentation</vt:lpstr>
    </vt:vector>
  </TitlesOfParts>
  <Company>Lobstar Ventures BV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Robert Kreeft</dc:creator>
  <cp:lastModifiedBy>Claartje Zijlstra</cp:lastModifiedBy>
  <cp:revision>98</cp:revision>
  <cp:lastPrinted>2016-09-08T12:04:14Z</cp:lastPrinted>
  <dcterms:created xsi:type="dcterms:W3CDTF">2016-09-08T10:18:47Z</dcterms:created>
  <dcterms:modified xsi:type="dcterms:W3CDTF">2024-01-02T11:21:00Z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5dc6714-9f23-4030-b547-8c94b19e0b7a_Enabled">
    <vt:lpwstr>true</vt:lpwstr>
  </property>
  <property fmtid="{D5CDD505-2E9C-101B-9397-08002B2CF9AE}" pid="3" name="MSIP_Label_f5dc6714-9f23-4030-b547-8c94b19e0b7a_SetDate">
    <vt:lpwstr>2024-01-02T11:20:41Z</vt:lpwstr>
  </property>
  <property fmtid="{D5CDD505-2E9C-101B-9397-08002B2CF9AE}" pid="4" name="MSIP_Label_f5dc6714-9f23-4030-b547-8c94b19e0b7a_Method">
    <vt:lpwstr>Standard</vt:lpwstr>
  </property>
  <property fmtid="{D5CDD505-2E9C-101B-9397-08002B2CF9AE}" pid="5" name="MSIP_Label_f5dc6714-9f23-4030-b547-8c94b19e0b7a_Name">
    <vt:lpwstr>Internal Information (R3)</vt:lpwstr>
  </property>
  <property fmtid="{D5CDD505-2E9C-101B-9397-08002B2CF9AE}" pid="6" name="MSIP_Label_f5dc6714-9f23-4030-b547-8c94b19e0b7a_SiteId">
    <vt:lpwstr>acbd4e6b-e845-4677-853c-a8d24faf3655</vt:lpwstr>
  </property>
  <property fmtid="{D5CDD505-2E9C-101B-9397-08002B2CF9AE}" pid="7" name="MSIP_Label_f5dc6714-9f23-4030-b547-8c94b19e0b7a_ActionId">
    <vt:lpwstr>d63b1fc8-fe6e-4566-a8dd-24df9fb2a58c</vt:lpwstr>
  </property>
  <property fmtid="{D5CDD505-2E9C-101B-9397-08002B2CF9AE}" pid="8" name="MSIP_Label_f5dc6714-9f23-4030-b547-8c94b19e0b7a_ContentBits">
    <vt:lpwstr>0</vt:lpwstr>
  </property>
</Properties>
</file>